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7" r:id="rId2"/>
    <p:sldId id="261" r:id="rId3"/>
    <p:sldId id="260" r:id="rId4"/>
    <p:sldId id="258" r:id="rId5"/>
    <p:sldId id="262" r:id="rId6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9F9F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DF86A-6B9E-4A59-8012-849806DF224A}" type="datetimeFigureOut">
              <a:rPr lang="zh-TW" altLang="en-US" smtClean="0"/>
              <a:pPr/>
              <a:t>2019/1/29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4BFEE-3509-44AE-9F39-F0493A479EE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8E89-15E0-46FD-8232-D1B184CA6673}" type="datetimeFigureOut">
              <a:rPr lang="zh-TW" altLang="en-US" smtClean="0"/>
              <a:pPr/>
              <a:t>2019/1/29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A57E-2788-42E8-8B18-3345E21DAE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8E89-15E0-46FD-8232-D1B184CA6673}" type="datetimeFigureOut">
              <a:rPr lang="zh-TW" altLang="en-US" smtClean="0"/>
              <a:pPr/>
              <a:t>2019/1/29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A57E-2788-42E8-8B18-3345E21DAE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8E89-15E0-46FD-8232-D1B184CA6673}" type="datetimeFigureOut">
              <a:rPr lang="zh-TW" altLang="en-US" smtClean="0"/>
              <a:pPr/>
              <a:t>2019/1/29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A57E-2788-42E8-8B18-3345E21DAE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8E89-15E0-46FD-8232-D1B184CA6673}" type="datetimeFigureOut">
              <a:rPr lang="zh-TW" altLang="en-US" smtClean="0"/>
              <a:pPr/>
              <a:t>2019/1/29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A57E-2788-42E8-8B18-3345E21DAE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8E89-15E0-46FD-8232-D1B184CA6673}" type="datetimeFigureOut">
              <a:rPr lang="zh-TW" altLang="en-US" smtClean="0"/>
              <a:pPr/>
              <a:t>2019/1/29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A57E-2788-42E8-8B18-3345E21DAE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8E89-15E0-46FD-8232-D1B184CA6673}" type="datetimeFigureOut">
              <a:rPr lang="zh-TW" altLang="en-US" smtClean="0"/>
              <a:pPr/>
              <a:t>2019/1/29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A57E-2788-42E8-8B18-3345E21DAE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8E89-15E0-46FD-8232-D1B184CA6673}" type="datetimeFigureOut">
              <a:rPr lang="zh-TW" altLang="en-US" smtClean="0"/>
              <a:pPr/>
              <a:t>2019/1/29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A57E-2788-42E8-8B18-3345E21DAE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8E89-15E0-46FD-8232-D1B184CA6673}" type="datetimeFigureOut">
              <a:rPr lang="zh-TW" altLang="en-US" smtClean="0"/>
              <a:pPr/>
              <a:t>2019/1/29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A57E-2788-42E8-8B18-3345E21DAE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8E89-15E0-46FD-8232-D1B184CA6673}" type="datetimeFigureOut">
              <a:rPr lang="zh-TW" altLang="en-US" smtClean="0"/>
              <a:pPr/>
              <a:t>2019/1/29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A57E-2788-42E8-8B18-3345E21DAE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8E89-15E0-46FD-8232-D1B184CA6673}" type="datetimeFigureOut">
              <a:rPr lang="zh-TW" altLang="en-US" smtClean="0"/>
              <a:pPr/>
              <a:t>2019/1/29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A57E-2788-42E8-8B18-3345E21DAE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8E89-15E0-46FD-8232-D1B184CA6673}" type="datetimeFigureOut">
              <a:rPr lang="zh-TW" altLang="en-US" smtClean="0"/>
              <a:pPr/>
              <a:t>2019/1/29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A57E-2788-42E8-8B18-3345E21DAE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F8E89-15E0-46FD-8232-D1B184CA6673}" type="datetimeFigureOut">
              <a:rPr lang="zh-TW" altLang="en-US" smtClean="0"/>
              <a:pPr/>
              <a:t>2019/1/29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BA57E-2788-42E8-8B18-3345E21DAE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圓角 2">
            <a:extLst>
              <a:ext uri="{FF2B5EF4-FFF2-40B4-BE49-F238E27FC236}">
                <a16:creationId xmlns:a16="http://schemas.microsoft.com/office/drawing/2014/main" xmlns="" id="{B35D45C2-6B51-4216-9B9E-6E2C6662411B}"/>
              </a:ext>
            </a:extLst>
          </p:cNvPr>
          <p:cNvSpPr/>
          <p:nvPr/>
        </p:nvSpPr>
        <p:spPr>
          <a:xfrm>
            <a:off x="719572" y="260648"/>
            <a:ext cx="7704856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臺南好停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APP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繳費操作流程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xmlns="" id="{183E1B88-5B13-4E03-AEDD-3A128FA1BF4B}"/>
              </a:ext>
            </a:extLst>
          </p:cNvPr>
          <p:cNvSpPr txBox="1"/>
          <p:nvPr/>
        </p:nvSpPr>
        <p:spPr>
          <a:xfrm>
            <a:off x="331473" y="1412776"/>
            <a:ext cx="83449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3600"/>
              </a:lnSpc>
              <a:buFont typeface="Wingdings" panose="05000000000000000000" pitchFamily="2" charset="2"/>
              <a:buChar char="Ø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今日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起，手機或平板電腦下載安裝「臺南好停」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APP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加入會員並使用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APP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線上支付，以信用卡繳納本市路邊停車費，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止可享有首筆停車費免費，之後每筆停車費可再享折扣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元優惠。</a:t>
            </a:r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xmlns="" id="{4FA1FC94-60CA-48A7-BAD8-78EAA6EDE7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4257907"/>
            <a:ext cx="2088232" cy="2094320"/>
          </a:xfrm>
          <a:prstGeom prst="rect">
            <a:avLst/>
          </a:prstGeom>
        </p:spPr>
      </p:pic>
      <p:sp>
        <p:nvSpPr>
          <p:cNvPr id="11" name="文字方塊 10">
            <a:extLst>
              <a:ext uri="{FF2B5EF4-FFF2-40B4-BE49-F238E27FC236}">
                <a16:creationId xmlns:a16="http://schemas.microsoft.com/office/drawing/2014/main" xmlns="" id="{EBAC6842-4FE5-49B1-8352-D2AE982D8E39}"/>
              </a:ext>
            </a:extLst>
          </p:cNvPr>
          <p:cNvSpPr txBox="1"/>
          <p:nvPr/>
        </p:nvSpPr>
        <p:spPr>
          <a:xfrm>
            <a:off x="611560" y="342900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Play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商店搜尋「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臺南好停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7188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並下載安裝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xmlns="" id="{F17CAD1B-7A7A-4692-82DE-45830EDDAFD3}"/>
              </a:ext>
            </a:extLst>
          </p:cNvPr>
          <p:cNvSpPr txBox="1"/>
          <p:nvPr/>
        </p:nvSpPr>
        <p:spPr>
          <a:xfrm>
            <a:off x="4901123" y="3383968"/>
            <a:ext cx="3989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5950" indent="-342900">
              <a:buFont typeface="+mj-lt"/>
              <a:buAutoNum type="arabicPeriod" startAt="2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進入「臺南好停」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APP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首頁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22300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點選下方「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會員專區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</a:p>
        </p:txBody>
      </p:sp>
      <p:sp>
        <p:nvSpPr>
          <p:cNvPr id="14" name="箭號: 向右 13">
            <a:extLst>
              <a:ext uri="{FF2B5EF4-FFF2-40B4-BE49-F238E27FC236}">
                <a16:creationId xmlns:a16="http://schemas.microsoft.com/office/drawing/2014/main" xmlns="" id="{146292D8-AAFA-4304-B241-C53B6A6BF220}"/>
              </a:ext>
            </a:extLst>
          </p:cNvPr>
          <p:cNvSpPr/>
          <p:nvPr/>
        </p:nvSpPr>
        <p:spPr>
          <a:xfrm>
            <a:off x="4242878" y="4280321"/>
            <a:ext cx="658245" cy="588839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xmlns="" id="{3A3524BC-01E8-429C-AF39-893A86EBE741}"/>
              </a:ext>
            </a:extLst>
          </p:cNvPr>
          <p:cNvGrpSpPr/>
          <p:nvPr/>
        </p:nvGrpSpPr>
        <p:grpSpPr>
          <a:xfrm>
            <a:off x="6228184" y="4030299"/>
            <a:ext cx="1296144" cy="2607492"/>
            <a:chOff x="6228184" y="4030299"/>
            <a:chExt cx="1296144" cy="2607492"/>
          </a:xfrm>
        </p:grpSpPr>
        <p:pic>
          <p:nvPicPr>
            <p:cNvPr id="8" name="圖片 7" descr="一張含有 電子用品 的圖片&#10;&#10;描述是以高可信度產生">
              <a:extLst>
                <a:ext uri="{FF2B5EF4-FFF2-40B4-BE49-F238E27FC236}">
                  <a16:creationId xmlns:a16="http://schemas.microsoft.com/office/drawing/2014/main" xmlns="" id="{F6385BEA-2A36-4EB1-869F-701F665A28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228184" y="4030299"/>
              <a:ext cx="1296144" cy="2607492"/>
            </a:xfrm>
            <a:prstGeom prst="rect">
              <a:avLst/>
            </a:prstGeom>
          </p:spPr>
        </p:pic>
        <p:sp>
          <p:nvSpPr>
            <p:cNvPr id="15" name="矩形 14">
              <a:extLst>
                <a:ext uri="{FF2B5EF4-FFF2-40B4-BE49-F238E27FC236}">
                  <a16:creationId xmlns:a16="http://schemas.microsoft.com/office/drawing/2014/main" xmlns="" id="{C9EFE329-6CAD-499D-A228-CAF68FFDB4B2}"/>
                </a:ext>
              </a:extLst>
            </p:cNvPr>
            <p:cNvSpPr/>
            <p:nvPr/>
          </p:nvSpPr>
          <p:spPr>
            <a:xfrm>
              <a:off x="6905921" y="6123013"/>
              <a:ext cx="216024" cy="2160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601309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圓角 2">
            <a:extLst>
              <a:ext uri="{FF2B5EF4-FFF2-40B4-BE49-F238E27FC236}">
                <a16:creationId xmlns:a16="http://schemas.microsoft.com/office/drawing/2014/main" xmlns="" id="{B35D45C2-6B51-4216-9B9E-6E2C6662411B}"/>
              </a:ext>
            </a:extLst>
          </p:cNvPr>
          <p:cNvSpPr/>
          <p:nvPr/>
        </p:nvSpPr>
        <p:spPr>
          <a:xfrm>
            <a:off x="719572" y="260648"/>
            <a:ext cx="7704856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臺南好停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APP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繳費操作流程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xmlns="" id="{EBAC6842-4FE5-49B1-8352-D2AE982D8E39}"/>
              </a:ext>
            </a:extLst>
          </p:cNvPr>
          <p:cNvSpPr txBox="1"/>
          <p:nvPr/>
        </p:nvSpPr>
        <p:spPr>
          <a:xfrm>
            <a:off x="403926" y="1538858"/>
            <a:ext cx="416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會員專區，註冊會員基本資料設定</a:t>
            </a:r>
          </a:p>
        </p:txBody>
      </p:sp>
      <p:sp>
        <p:nvSpPr>
          <p:cNvPr id="14" name="箭號: 向右 13">
            <a:extLst>
              <a:ext uri="{FF2B5EF4-FFF2-40B4-BE49-F238E27FC236}">
                <a16:creationId xmlns:a16="http://schemas.microsoft.com/office/drawing/2014/main" xmlns="" id="{146292D8-AAFA-4304-B241-C53B6A6BF220}"/>
              </a:ext>
            </a:extLst>
          </p:cNvPr>
          <p:cNvSpPr/>
          <p:nvPr/>
        </p:nvSpPr>
        <p:spPr>
          <a:xfrm>
            <a:off x="4537004" y="4293096"/>
            <a:ext cx="658245" cy="588839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 descr="一張含有 螢幕擷取畫面 的圖片&#10;&#10;描述是以非常高的可信度產生">
            <a:extLst>
              <a:ext uri="{FF2B5EF4-FFF2-40B4-BE49-F238E27FC236}">
                <a16:creationId xmlns:a16="http://schemas.microsoft.com/office/drawing/2014/main" xmlns="" id="{BEC6588B-5AAF-4E67-8775-FFBDF268DB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2239609"/>
            <a:ext cx="2419035" cy="4300505"/>
          </a:xfrm>
          <a:prstGeom prst="rect">
            <a:avLst/>
          </a:prstGeom>
        </p:spPr>
      </p:pic>
      <p:sp>
        <p:nvSpPr>
          <p:cNvPr id="22" name="文字方塊 21">
            <a:extLst>
              <a:ext uri="{FF2B5EF4-FFF2-40B4-BE49-F238E27FC236}">
                <a16:creationId xmlns:a16="http://schemas.microsoft.com/office/drawing/2014/main" xmlns="" id="{DB415825-1729-4E0C-BA46-7F15F5816990}"/>
              </a:ext>
            </a:extLst>
          </p:cNvPr>
          <p:cNvSpPr txBox="1"/>
          <p:nvPr/>
        </p:nvSpPr>
        <p:spPr>
          <a:xfrm>
            <a:off x="5364088" y="1538858"/>
            <a:ext cx="3192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接收並輸入會員認證碼，會員新增成功</a:t>
            </a:r>
          </a:p>
        </p:txBody>
      </p:sp>
      <p:pic>
        <p:nvPicPr>
          <p:cNvPr id="4" name="圖片 3" descr="一張含有 螢幕擷取畫面 的圖片&#10;&#10;描述是以非常高的可信度產生">
            <a:extLst>
              <a:ext uri="{FF2B5EF4-FFF2-40B4-BE49-F238E27FC236}">
                <a16:creationId xmlns:a16="http://schemas.microsoft.com/office/drawing/2014/main" xmlns="" id="{AF979F53-B5E1-4D94-97EC-C7FB95FC90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5503" y="2223946"/>
            <a:ext cx="2419035" cy="430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86663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圓角 2">
            <a:extLst>
              <a:ext uri="{FF2B5EF4-FFF2-40B4-BE49-F238E27FC236}">
                <a16:creationId xmlns:a16="http://schemas.microsoft.com/office/drawing/2014/main" xmlns="" id="{B35D45C2-6B51-4216-9B9E-6E2C6662411B}"/>
              </a:ext>
            </a:extLst>
          </p:cNvPr>
          <p:cNvSpPr/>
          <p:nvPr/>
        </p:nvSpPr>
        <p:spPr>
          <a:xfrm>
            <a:off x="719572" y="260648"/>
            <a:ext cx="7704856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臺南好停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APP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繳費操作流程</a:t>
            </a:r>
          </a:p>
        </p:txBody>
      </p:sp>
      <p:sp>
        <p:nvSpPr>
          <p:cNvPr id="14" name="箭號: 向右 13">
            <a:extLst>
              <a:ext uri="{FF2B5EF4-FFF2-40B4-BE49-F238E27FC236}">
                <a16:creationId xmlns:a16="http://schemas.microsoft.com/office/drawing/2014/main" xmlns="" id="{146292D8-AAFA-4304-B241-C53B6A6BF220}"/>
              </a:ext>
            </a:extLst>
          </p:cNvPr>
          <p:cNvSpPr/>
          <p:nvPr/>
        </p:nvSpPr>
        <p:spPr>
          <a:xfrm>
            <a:off x="4537004" y="4293096"/>
            <a:ext cx="658245" cy="588839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xmlns="" id="{DB415825-1729-4E0C-BA46-7F15F5816990}"/>
              </a:ext>
            </a:extLst>
          </p:cNvPr>
          <p:cNvSpPr txBox="1"/>
          <p:nvPr/>
        </p:nvSpPr>
        <p:spPr>
          <a:xfrm>
            <a:off x="467544" y="1383159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1"/>
              </a:buClr>
              <a:buFont typeface="+mj-lt"/>
              <a:buAutoNum type="arabicPeriod" startAt="5"/>
            </a:pP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登入會員後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，進入「停車費未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欠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繳查詢」頁面，點選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車種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輸入車號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或以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「掃描停車單條碼」方式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進入繳費畫面</a:t>
            </a:r>
          </a:p>
        </p:txBody>
      </p:sp>
      <p:pic>
        <p:nvPicPr>
          <p:cNvPr id="23" name="圖片 22">
            <a:extLst>
              <a:ext uri="{FF2B5EF4-FFF2-40B4-BE49-F238E27FC236}">
                <a16:creationId xmlns:a16="http://schemas.microsoft.com/office/drawing/2014/main" xmlns="" id="{4C0080ED-A5DB-4B47-9963-00DEB003663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705"/>
          <a:stretch/>
        </p:blipFill>
        <p:spPr>
          <a:xfrm>
            <a:off x="1619672" y="2593245"/>
            <a:ext cx="2064441" cy="3960000"/>
          </a:xfrm>
          <a:prstGeom prst="rect">
            <a:avLst/>
          </a:prstGeom>
        </p:spPr>
      </p:pic>
      <p:sp>
        <p:nvSpPr>
          <p:cNvPr id="25" name="文字方塊 24">
            <a:extLst>
              <a:ext uri="{FF2B5EF4-FFF2-40B4-BE49-F238E27FC236}">
                <a16:creationId xmlns:a16="http://schemas.microsoft.com/office/drawing/2014/main" xmlns="" id="{CED3A33A-F6F2-45F4-B770-D8E625802C63}"/>
              </a:ext>
            </a:extLst>
          </p:cNvPr>
          <p:cNvSpPr txBox="1"/>
          <p:nvPr/>
        </p:nvSpPr>
        <p:spPr>
          <a:xfrm>
            <a:off x="5292080" y="1517723"/>
            <a:ext cx="352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6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系統自動計算應繳費金額</a:t>
            </a:r>
          </a:p>
        </p:txBody>
      </p:sp>
      <p:sp>
        <p:nvSpPr>
          <p:cNvPr id="10" name="向右箭號 9"/>
          <p:cNvSpPr/>
          <p:nvPr/>
        </p:nvSpPr>
        <p:spPr>
          <a:xfrm>
            <a:off x="4714876" y="6072206"/>
            <a:ext cx="785818" cy="35719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 descr="Screenshot_20190129-07523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2357430"/>
            <a:ext cx="2330651" cy="414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1192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圓角 2">
            <a:extLst>
              <a:ext uri="{FF2B5EF4-FFF2-40B4-BE49-F238E27FC236}">
                <a16:creationId xmlns:a16="http://schemas.microsoft.com/office/drawing/2014/main" xmlns="" id="{B35D45C2-6B51-4216-9B9E-6E2C6662411B}"/>
              </a:ext>
            </a:extLst>
          </p:cNvPr>
          <p:cNvSpPr/>
          <p:nvPr/>
        </p:nvSpPr>
        <p:spPr>
          <a:xfrm>
            <a:off x="719572" y="260648"/>
            <a:ext cx="7704856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臺南好停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APP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繳費操作流程</a:t>
            </a:r>
          </a:p>
        </p:txBody>
      </p:sp>
      <p:sp>
        <p:nvSpPr>
          <p:cNvPr id="17" name="箭號: 向右 16">
            <a:extLst>
              <a:ext uri="{FF2B5EF4-FFF2-40B4-BE49-F238E27FC236}">
                <a16:creationId xmlns:a16="http://schemas.microsoft.com/office/drawing/2014/main" xmlns="" id="{7573BBAB-E106-467B-BAEC-D6CB2630E8DC}"/>
              </a:ext>
            </a:extLst>
          </p:cNvPr>
          <p:cNvSpPr/>
          <p:nvPr/>
        </p:nvSpPr>
        <p:spPr>
          <a:xfrm>
            <a:off x="4242878" y="3632249"/>
            <a:ext cx="658245" cy="588839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xmlns="" id="{AFC24ACE-CAB9-42CC-8E02-F48AB02DF260}"/>
              </a:ext>
            </a:extLst>
          </p:cNvPr>
          <p:cNvSpPr txBox="1"/>
          <p:nvPr/>
        </p:nvSpPr>
        <p:spPr>
          <a:xfrm>
            <a:off x="899592" y="1398637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7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確認繳費金額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xmlns="" id="{F9B442E6-519C-4CD5-984C-2AC83A080AD7}"/>
              </a:ext>
            </a:extLst>
          </p:cNvPr>
          <p:cNvSpPr txBox="1"/>
          <p:nvPr/>
        </p:nvSpPr>
        <p:spPr>
          <a:xfrm>
            <a:off x="5642006" y="1398637"/>
            <a:ext cx="2211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8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使用信用卡繳費，輸入信用卡資料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xmlns="" id="{2766516F-AE35-4B71-BB54-021E3C3DD83E}"/>
              </a:ext>
            </a:extLst>
          </p:cNvPr>
          <p:cNvSpPr/>
          <p:nvPr/>
        </p:nvSpPr>
        <p:spPr>
          <a:xfrm>
            <a:off x="2051760" y="3645024"/>
            <a:ext cx="360000" cy="288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zh-TW" alt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3" name="群組 32">
            <a:extLst>
              <a:ext uri="{FF2B5EF4-FFF2-40B4-BE49-F238E27FC236}">
                <a16:creationId xmlns:a16="http://schemas.microsoft.com/office/drawing/2014/main" xmlns="" id="{10B3038C-4E6C-4037-BCB7-E01AA39CE334}"/>
              </a:ext>
            </a:extLst>
          </p:cNvPr>
          <p:cNvGrpSpPr/>
          <p:nvPr/>
        </p:nvGrpSpPr>
        <p:grpSpPr>
          <a:xfrm>
            <a:off x="5762107" y="2067713"/>
            <a:ext cx="2266277" cy="4532553"/>
            <a:chOff x="5762107" y="2067713"/>
            <a:chExt cx="2266277" cy="4532553"/>
          </a:xfrm>
        </p:grpSpPr>
        <p:grpSp>
          <p:nvGrpSpPr>
            <p:cNvPr id="28" name="群組 27">
              <a:extLst>
                <a:ext uri="{FF2B5EF4-FFF2-40B4-BE49-F238E27FC236}">
                  <a16:creationId xmlns:a16="http://schemas.microsoft.com/office/drawing/2014/main" xmlns="" id="{44CF48F6-8668-4261-AEC3-4C4376F873D6}"/>
                </a:ext>
              </a:extLst>
            </p:cNvPr>
            <p:cNvGrpSpPr/>
            <p:nvPr/>
          </p:nvGrpSpPr>
          <p:grpSpPr>
            <a:xfrm>
              <a:off x="5762107" y="2067713"/>
              <a:ext cx="2266277" cy="4532553"/>
              <a:chOff x="5762107" y="2067713"/>
              <a:chExt cx="2266277" cy="4532553"/>
            </a:xfrm>
          </p:grpSpPr>
          <p:pic>
            <p:nvPicPr>
              <p:cNvPr id="25" name="圖片 24">
                <a:extLst>
                  <a:ext uri="{FF2B5EF4-FFF2-40B4-BE49-F238E27FC236}">
                    <a16:creationId xmlns:a16="http://schemas.microsoft.com/office/drawing/2014/main" xmlns="" id="{BB3593C3-124F-4896-9C87-7F6069E2D2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5762107" y="2067713"/>
                <a:ext cx="2266277" cy="4532553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xmlns="" id="{753DD429-F607-4193-81B6-6DBDBB25B00F}"/>
                  </a:ext>
                </a:extLst>
              </p:cNvPr>
              <p:cNvSpPr/>
              <p:nvPr/>
            </p:nvSpPr>
            <p:spPr>
              <a:xfrm>
                <a:off x="5940152" y="4437112"/>
                <a:ext cx="1080000" cy="14401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zh-TW" altLang="en-US" sz="1000" dirty="0">
                    <a:solidFill>
                      <a:schemeClr val="tx1"/>
                    </a:solidFill>
                  </a:rPr>
                  <a:t>王小明</a:t>
                </a:r>
              </a:p>
            </p:txBody>
          </p:sp>
        </p:grp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xmlns="" id="{E799A835-D2C9-4311-9C6D-6F303C1160F4}"/>
                </a:ext>
              </a:extLst>
            </p:cNvPr>
            <p:cNvSpPr/>
            <p:nvPr/>
          </p:nvSpPr>
          <p:spPr>
            <a:xfrm>
              <a:off x="7020152" y="3412595"/>
              <a:ext cx="648000" cy="288032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$ </a:t>
              </a:r>
              <a:r>
                <a:rPr lang="en-US" altLang="zh-TW" sz="1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32</a:t>
              </a:r>
              <a:r>
                <a:rPr lang="zh-TW" altLang="en-US" sz="1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zh-TW" altLang="en-US" sz="12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元</a:t>
              </a:r>
              <a:r>
                <a:rPr lang="en-US" altLang="zh-TW" sz="1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zh-TW" alt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5" name="群組 34">
            <a:extLst>
              <a:ext uri="{FF2B5EF4-FFF2-40B4-BE49-F238E27FC236}">
                <a16:creationId xmlns:a16="http://schemas.microsoft.com/office/drawing/2014/main" xmlns="" id="{7AC350CB-B802-4376-8B38-265DD3671981}"/>
              </a:ext>
            </a:extLst>
          </p:cNvPr>
          <p:cNvGrpSpPr/>
          <p:nvPr/>
        </p:nvGrpSpPr>
        <p:grpSpPr>
          <a:xfrm>
            <a:off x="1005630" y="1916832"/>
            <a:ext cx="2376264" cy="4752528"/>
            <a:chOff x="1005630" y="1916832"/>
            <a:chExt cx="2376264" cy="4752528"/>
          </a:xfrm>
        </p:grpSpPr>
        <p:grpSp>
          <p:nvGrpSpPr>
            <p:cNvPr id="34" name="群組 33">
              <a:extLst>
                <a:ext uri="{FF2B5EF4-FFF2-40B4-BE49-F238E27FC236}">
                  <a16:creationId xmlns:a16="http://schemas.microsoft.com/office/drawing/2014/main" xmlns="" id="{418A4DCA-170D-4006-A5CC-DAE1E331CBB0}"/>
                </a:ext>
              </a:extLst>
            </p:cNvPr>
            <p:cNvGrpSpPr/>
            <p:nvPr/>
          </p:nvGrpSpPr>
          <p:grpSpPr>
            <a:xfrm>
              <a:off x="1005630" y="1916832"/>
              <a:ext cx="2376264" cy="4752528"/>
              <a:chOff x="1005630" y="1916832"/>
              <a:chExt cx="2376264" cy="4752528"/>
            </a:xfrm>
          </p:grpSpPr>
          <p:pic>
            <p:nvPicPr>
              <p:cNvPr id="24" name="圖片 23">
                <a:extLst>
                  <a:ext uri="{FF2B5EF4-FFF2-40B4-BE49-F238E27FC236}">
                    <a16:creationId xmlns:a16="http://schemas.microsoft.com/office/drawing/2014/main" xmlns="" id="{F1D37E85-9053-445C-9EAF-0588C5214C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005630" y="1916832"/>
                <a:ext cx="2376264" cy="475252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xmlns="" id="{7358A3E9-9FF9-4A74-906B-1DE71FF59B8B}"/>
                  </a:ext>
                </a:extLst>
              </p:cNvPr>
              <p:cNvSpPr/>
              <p:nvPr/>
            </p:nvSpPr>
            <p:spPr>
              <a:xfrm>
                <a:off x="2013762" y="3153104"/>
                <a:ext cx="360000" cy="263761"/>
              </a:xfrm>
              <a:prstGeom prst="rect">
                <a:avLst/>
              </a:prstGeom>
              <a:solidFill>
                <a:srgbClr val="F9F9F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32</a:t>
                </a:r>
                <a:endParaRPr lang="zh-TW" alt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xmlns="" id="{F4753C15-9CEC-4049-8F10-24EBB212F1EA}"/>
                </a:ext>
              </a:extLst>
            </p:cNvPr>
            <p:cNvSpPr/>
            <p:nvPr/>
          </p:nvSpPr>
          <p:spPr>
            <a:xfrm>
              <a:off x="1919831" y="3628125"/>
              <a:ext cx="468000" cy="296477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zh-TW" sz="1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32</a:t>
              </a:r>
              <a:endParaRPr lang="zh-TW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540849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圓角 2">
            <a:extLst>
              <a:ext uri="{FF2B5EF4-FFF2-40B4-BE49-F238E27FC236}">
                <a16:creationId xmlns:a16="http://schemas.microsoft.com/office/drawing/2014/main" xmlns="" id="{B35D45C2-6B51-4216-9B9E-6E2C6662411B}"/>
              </a:ext>
            </a:extLst>
          </p:cNvPr>
          <p:cNvSpPr/>
          <p:nvPr/>
        </p:nvSpPr>
        <p:spPr>
          <a:xfrm>
            <a:off x="719572" y="260648"/>
            <a:ext cx="7704856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臺南好停</a:t>
            </a:r>
            <a:r>
              <a:rPr lang="en-US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APP</a:t>
            </a: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繳費操作流程</a:t>
            </a:r>
          </a:p>
        </p:txBody>
      </p:sp>
      <p:sp>
        <p:nvSpPr>
          <p:cNvPr id="17" name="箭號: 向右 16">
            <a:extLst>
              <a:ext uri="{FF2B5EF4-FFF2-40B4-BE49-F238E27FC236}">
                <a16:creationId xmlns:a16="http://schemas.microsoft.com/office/drawing/2014/main" xmlns="" id="{7573BBAB-E106-467B-BAEC-D6CB2630E8DC}"/>
              </a:ext>
            </a:extLst>
          </p:cNvPr>
          <p:cNvSpPr/>
          <p:nvPr/>
        </p:nvSpPr>
        <p:spPr>
          <a:xfrm>
            <a:off x="4242878" y="3632249"/>
            <a:ext cx="658245" cy="588839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xmlns="" id="{AFC24ACE-CAB9-42CC-8E02-F48AB02DF260}"/>
              </a:ext>
            </a:extLst>
          </p:cNvPr>
          <p:cNvSpPr txBox="1"/>
          <p:nvPr/>
        </p:nvSpPr>
        <p:spPr>
          <a:xfrm>
            <a:off x="827584" y="149004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9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接收並輸入簡訊驗證碼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xmlns="" id="{F9B442E6-519C-4CD5-984C-2AC83A080AD7}"/>
              </a:ext>
            </a:extLst>
          </p:cNvPr>
          <p:cNvSpPr txBox="1"/>
          <p:nvPr/>
        </p:nvSpPr>
        <p:spPr>
          <a:xfrm>
            <a:off x="5760381" y="1487623"/>
            <a:ext cx="2211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10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完成付款</a:t>
            </a:r>
          </a:p>
        </p:txBody>
      </p:sp>
      <p:grpSp>
        <p:nvGrpSpPr>
          <p:cNvPr id="4" name="群組 3">
            <a:extLst>
              <a:ext uri="{FF2B5EF4-FFF2-40B4-BE49-F238E27FC236}">
                <a16:creationId xmlns:a16="http://schemas.microsoft.com/office/drawing/2014/main" xmlns="" id="{C0E7E95D-4899-4FC5-93DC-F6FE7856BC73}"/>
              </a:ext>
            </a:extLst>
          </p:cNvPr>
          <p:cNvGrpSpPr/>
          <p:nvPr/>
        </p:nvGrpSpPr>
        <p:grpSpPr>
          <a:xfrm>
            <a:off x="1221836" y="2044968"/>
            <a:ext cx="2266277" cy="4532554"/>
            <a:chOff x="1221836" y="2044968"/>
            <a:chExt cx="2266277" cy="4532554"/>
          </a:xfrm>
        </p:grpSpPr>
        <p:pic>
          <p:nvPicPr>
            <p:cNvPr id="8" name="圖片 7">
              <a:extLst>
                <a:ext uri="{FF2B5EF4-FFF2-40B4-BE49-F238E27FC236}">
                  <a16:creationId xmlns:a16="http://schemas.microsoft.com/office/drawing/2014/main" xmlns="" id="{3C4F5CCC-FDD1-428C-876A-A279795374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221836" y="2044968"/>
              <a:ext cx="2266277" cy="453255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矩形 1">
              <a:extLst>
                <a:ext uri="{FF2B5EF4-FFF2-40B4-BE49-F238E27FC236}">
                  <a16:creationId xmlns:a16="http://schemas.microsoft.com/office/drawing/2014/main" xmlns="" id="{AE89AC50-480C-4966-A2BF-890A04FAC7BA}"/>
                </a:ext>
              </a:extLst>
            </p:cNvPr>
            <p:cNvSpPr/>
            <p:nvPr/>
          </p:nvSpPr>
          <p:spPr>
            <a:xfrm>
              <a:off x="1907704" y="5157192"/>
              <a:ext cx="864096" cy="2253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000" dirty="0">
                  <a:solidFill>
                    <a:schemeClr val="tx1"/>
                  </a:solidFill>
                </a:rPr>
                <a:t>0912345678</a:t>
              </a:r>
              <a:endParaRPr lang="zh-TW" alt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群組 5">
            <a:extLst>
              <a:ext uri="{FF2B5EF4-FFF2-40B4-BE49-F238E27FC236}">
                <a16:creationId xmlns:a16="http://schemas.microsoft.com/office/drawing/2014/main" xmlns="" id="{56B0D632-A5CC-4D7D-89A8-31E7351F527A}"/>
              </a:ext>
            </a:extLst>
          </p:cNvPr>
          <p:cNvGrpSpPr/>
          <p:nvPr/>
        </p:nvGrpSpPr>
        <p:grpSpPr>
          <a:xfrm>
            <a:off x="5721859" y="2044968"/>
            <a:ext cx="2229633" cy="4459265"/>
            <a:chOff x="5721859" y="2044968"/>
            <a:chExt cx="2229633" cy="4459265"/>
          </a:xfrm>
        </p:grpSpPr>
        <p:pic>
          <p:nvPicPr>
            <p:cNvPr id="9" name="圖片 8">
              <a:extLst>
                <a:ext uri="{FF2B5EF4-FFF2-40B4-BE49-F238E27FC236}">
                  <a16:creationId xmlns:a16="http://schemas.microsoft.com/office/drawing/2014/main" xmlns="" id="{757D1F79-859F-4E07-AF21-7E161B3F1A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721859" y="2044968"/>
              <a:ext cx="2229633" cy="445926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5" name="矩形 4">
              <a:extLst>
                <a:ext uri="{FF2B5EF4-FFF2-40B4-BE49-F238E27FC236}">
                  <a16:creationId xmlns:a16="http://schemas.microsoft.com/office/drawing/2014/main" xmlns="" id="{04680777-64C2-4AF4-9C05-660F9F4D44BF}"/>
                </a:ext>
              </a:extLst>
            </p:cNvPr>
            <p:cNvSpPr/>
            <p:nvPr/>
          </p:nvSpPr>
          <p:spPr>
            <a:xfrm>
              <a:off x="6732240" y="5517232"/>
              <a:ext cx="720080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9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NT</a:t>
              </a:r>
              <a:r>
                <a:rPr lang="en-US" altLang="zh-TW" sz="10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32</a:t>
              </a:r>
              <a:r>
                <a:rPr lang="zh-TW" altLang="en-US" sz="10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4001942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B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B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220</Words>
  <Application>Microsoft Office PowerPoint</Application>
  <PresentationFormat>如螢幕大小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投影片 1</vt:lpstr>
      <vt:lpstr>投影片 2</vt:lpstr>
      <vt:lpstr>投影片 3</vt:lpstr>
      <vt:lpstr>投影片 4</vt:lpstr>
      <vt:lpstr>投影片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自今年10月1日起至12月30日止停車單，加入「臺南好停APP」會員使用APP行動支付，以信用卡繳納本市路邊停車費，還可享有首筆停車費免費，之後每筆折扣4元的優惠。 </dc:title>
  <dc:creator>wen</dc:creator>
  <cp:lastModifiedBy>wen</cp:lastModifiedBy>
  <cp:revision>28</cp:revision>
  <dcterms:created xsi:type="dcterms:W3CDTF">2018-10-02T02:11:55Z</dcterms:created>
  <dcterms:modified xsi:type="dcterms:W3CDTF">2019-01-28T23:58:59Z</dcterms:modified>
</cp:coreProperties>
</file>